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6" r:id="rId1"/>
  </p:sldMasterIdLst>
  <p:sldIdLst>
    <p:sldId id="256" r:id="rId2"/>
    <p:sldId id="258" r:id="rId3"/>
    <p:sldId id="257" r:id="rId4"/>
    <p:sldId id="260" r:id="rId5"/>
    <p:sldId id="261" r:id="rId6"/>
    <p:sldId id="262" r:id="rId7"/>
    <p:sldId id="264" r:id="rId8"/>
    <p:sldId id="259" r:id="rId9"/>
    <p:sldId id="266" r:id="rId10"/>
    <p:sldId id="267" r:id="rId11"/>
    <p:sldId id="263"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D33E525E-AAC7-4A60-A405-4416F04D9108}" type="datetimeFigureOut">
              <a:rPr lang="ru-RU" smtClean="0"/>
              <a:t>20.08.2021</a:t>
            </a:fld>
            <a:endParaRPr lang="ru-RU"/>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ru-RU"/>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CCC4CD46-2C32-4E88-B3A8-6F84459610E0}" type="slidenum">
              <a:rPr lang="ru-RU" smtClean="0"/>
              <a:t>‹#›</a:t>
            </a:fld>
            <a:endParaRPr lang="ru-RU"/>
          </a:p>
        </p:txBody>
      </p:sp>
    </p:spTree>
    <p:extLst>
      <p:ext uri="{BB962C8B-B14F-4D97-AF65-F5344CB8AC3E}">
        <p14:creationId xmlns:p14="http://schemas.microsoft.com/office/powerpoint/2010/main" val="189328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33E525E-AAC7-4A60-A405-4416F04D9108}" type="datetimeFigureOut">
              <a:rPr lang="ru-RU" smtClean="0"/>
              <a:t>20.08.2021</a:t>
            </a:fld>
            <a:endParaRPr lang="ru-RU"/>
          </a:p>
        </p:txBody>
      </p:sp>
      <p:sp>
        <p:nvSpPr>
          <p:cNvPr id="6" name="Footer Placeholder 5"/>
          <p:cNvSpPr>
            <a:spLocks noGrp="1"/>
          </p:cNvSpPr>
          <p:nvPr>
            <p:ph type="ftr" sz="quarter" idx="11"/>
          </p:nvPr>
        </p:nvSpPr>
        <p:spPr/>
        <p:txBody>
          <a:bodyPr/>
          <a:lstStyle/>
          <a:p>
            <a:endParaRPr lang="ru-R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CC4CD46-2C32-4E88-B3A8-6F84459610E0}" type="slidenum">
              <a:rPr lang="ru-RU" smtClean="0"/>
              <a:t>‹#›</a:t>
            </a:fld>
            <a:endParaRPr lang="ru-RU"/>
          </a:p>
        </p:txBody>
      </p:sp>
    </p:spTree>
    <p:extLst>
      <p:ext uri="{BB962C8B-B14F-4D97-AF65-F5344CB8AC3E}">
        <p14:creationId xmlns:p14="http://schemas.microsoft.com/office/powerpoint/2010/main" val="1448017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Заголовок и подпись">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D33E525E-AAC7-4A60-A405-4416F04D9108}" type="datetimeFigureOut">
              <a:rPr lang="ru-RU" smtClean="0"/>
              <a:t>20.08.2021</a:t>
            </a:fld>
            <a:endParaRPr lang="ru-RU"/>
          </a:p>
        </p:txBody>
      </p:sp>
      <p:sp>
        <p:nvSpPr>
          <p:cNvPr id="5" name="Footer Placeholder 4"/>
          <p:cNvSpPr>
            <a:spLocks noGrp="1"/>
          </p:cNvSpPr>
          <p:nvPr>
            <p:ph type="ftr" sz="quarter" idx="11"/>
          </p:nvPr>
        </p:nvSpPr>
        <p:spPr/>
        <p:txBody>
          <a:bodyPr/>
          <a:lstStyle/>
          <a:p>
            <a:endParaRPr lang="ru-RU"/>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CC4CD46-2C32-4E88-B3A8-6F84459610E0}" type="slidenum">
              <a:rPr lang="ru-RU" smtClean="0"/>
              <a:t>‹#›</a:t>
            </a:fld>
            <a:endParaRPr lang="ru-RU"/>
          </a:p>
        </p:txBody>
      </p:sp>
    </p:spTree>
    <p:extLst>
      <p:ext uri="{BB962C8B-B14F-4D97-AF65-F5344CB8AC3E}">
        <p14:creationId xmlns:p14="http://schemas.microsoft.com/office/powerpoint/2010/main" val="29625061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с подписью">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ru-RU" smtClean="0"/>
              <a:t>Образец заголовка</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D33E525E-AAC7-4A60-A405-4416F04D9108}" type="datetimeFigureOut">
              <a:rPr lang="ru-RU" smtClean="0"/>
              <a:t>20.08.2021</a:t>
            </a:fld>
            <a:endParaRPr lang="ru-RU"/>
          </a:p>
        </p:txBody>
      </p:sp>
      <p:sp>
        <p:nvSpPr>
          <p:cNvPr id="5" name="Footer Placeholder 4"/>
          <p:cNvSpPr>
            <a:spLocks noGrp="1"/>
          </p:cNvSpPr>
          <p:nvPr>
            <p:ph type="ftr" sz="quarter" idx="11"/>
          </p:nvPr>
        </p:nvSpPr>
        <p:spPr/>
        <p:txBody>
          <a:bodyPr/>
          <a:lstStyle/>
          <a:p>
            <a:endParaRPr lang="ru-RU"/>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CC4CD46-2C32-4E88-B3A8-6F84459610E0}" type="slidenum">
              <a:rPr lang="ru-RU" smtClean="0"/>
              <a:t>‹#›</a:t>
            </a:fld>
            <a:endParaRPr lang="ru-RU"/>
          </a:p>
        </p:txBody>
      </p:sp>
    </p:spTree>
    <p:extLst>
      <p:ext uri="{BB962C8B-B14F-4D97-AF65-F5344CB8AC3E}">
        <p14:creationId xmlns:p14="http://schemas.microsoft.com/office/powerpoint/2010/main" val="15801042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очка имени">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33E525E-AAC7-4A60-A405-4416F04D9108}" type="datetimeFigureOut">
              <a:rPr lang="ru-RU" smtClean="0"/>
              <a:t>20.08.2021</a:t>
            </a:fld>
            <a:endParaRPr lang="ru-RU"/>
          </a:p>
        </p:txBody>
      </p:sp>
      <p:sp>
        <p:nvSpPr>
          <p:cNvPr id="5" name="Footer Placeholder 4"/>
          <p:cNvSpPr>
            <a:spLocks noGrp="1"/>
          </p:cNvSpPr>
          <p:nvPr>
            <p:ph type="ftr" sz="quarter" idx="11"/>
          </p:nvPr>
        </p:nvSpPr>
        <p:spPr/>
        <p:txBody>
          <a:bodyPr/>
          <a:lstStyle/>
          <a:p>
            <a:endParaRPr lang="ru-RU"/>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CC4CD46-2C32-4E88-B3A8-6F84459610E0}" type="slidenum">
              <a:rPr lang="ru-RU" smtClean="0"/>
              <a:t>‹#›</a:t>
            </a:fld>
            <a:endParaRPr lang="ru-RU"/>
          </a:p>
        </p:txBody>
      </p:sp>
    </p:spTree>
    <p:extLst>
      <p:ext uri="{BB962C8B-B14F-4D97-AF65-F5344CB8AC3E}">
        <p14:creationId xmlns:p14="http://schemas.microsoft.com/office/powerpoint/2010/main" val="10111503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33E525E-AAC7-4A60-A405-4416F04D9108}" type="datetimeFigureOut">
              <a:rPr lang="ru-RU" smtClean="0"/>
              <a:t>20.08.2021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CCC4CD46-2C32-4E88-B3A8-6F84459610E0}" type="slidenum">
              <a:rPr lang="ru-RU" smtClean="0"/>
              <a:t>‹#›</a:t>
            </a:fld>
            <a:endParaRPr lang="ru-RU"/>
          </a:p>
        </p:txBody>
      </p:sp>
    </p:spTree>
    <p:extLst>
      <p:ext uri="{BB962C8B-B14F-4D97-AF65-F5344CB8AC3E}">
        <p14:creationId xmlns:p14="http://schemas.microsoft.com/office/powerpoint/2010/main" val="13859392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33E525E-AAC7-4A60-A405-4416F04D9108}" type="datetimeFigureOut">
              <a:rPr lang="ru-RU" smtClean="0"/>
              <a:t>20.08.2021</a:t>
            </a:fld>
            <a:endParaRPr lang="ru-RU"/>
          </a:p>
        </p:txBody>
      </p:sp>
      <p:sp>
        <p:nvSpPr>
          <p:cNvPr id="8" name="Footer Placeholder 7"/>
          <p:cNvSpPr>
            <a:spLocks noGrp="1"/>
          </p:cNvSpPr>
          <p:nvPr>
            <p:ph type="ftr" sz="quarter" idx="11"/>
          </p:nvPr>
        </p:nvSpPr>
        <p:spPr>
          <a:xfrm>
            <a:off x="561111" y="6391838"/>
            <a:ext cx="3644282" cy="304801"/>
          </a:xfrm>
        </p:spPr>
        <p:txBody>
          <a:bodyPr/>
          <a:lstStyle/>
          <a:p>
            <a:endParaRPr lang="ru-RU"/>
          </a:p>
        </p:txBody>
      </p:sp>
      <p:sp>
        <p:nvSpPr>
          <p:cNvPr id="9" name="Slide Number Placeholder 8"/>
          <p:cNvSpPr>
            <a:spLocks noGrp="1"/>
          </p:cNvSpPr>
          <p:nvPr>
            <p:ph type="sldNum" sz="quarter" idx="12"/>
          </p:nvPr>
        </p:nvSpPr>
        <p:spPr/>
        <p:txBody>
          <a:bodyPr/>
          <a:lstStyle/>
          <a:p>
            <a:fld id="{CCC4CD46-2C32-4E88-B3A8-6F84459610E0}" type="slidenum">
              <a:rPr lang="ru-RU" smtClean="0"/>
              <a:t>‹#›</a:t>
            </a:fld>
            <a:endParaRPr lang="ru-RU"/>
          </a:p>
        </p:txBody>
      </p:sp>
    </p:spTree>
    <p:extLst>
      <p:ext uri="{BB962C8B-B14F-4D97-AF65-F5344CB8AC3E}">
        <p14:creationId xmlns:p14="http://schemas.microsoft.com/office/powerpoint/2010/main" val="19473840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D33E525E-AAC7-4A60-A405-4416F04D9108}" type="datetimeFigureOut">
              <a:rPr lang="ru-RU" smtClean="0"/>
              <a:t>20.08.2021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CC4CD46-2C32-4E88-B3A8-6F84459610E0}" type="slidenum">
              <a:rPr lang="ru-RU" smtClean="0"/>
              <a:t>‹#›</a:t>
            </a:fld>
            <a:endParaRPr lang="ru-RU"/>
          </a:p>
        </p:txBody>
      </p:sp>
    </p:spTree>
    <p:extLst>
      <p:ext uri="{BB962C8B-B14F-4D97-AF65-F5344CB8AC3E}">
        <p14:creationId xmlns:p14="http://schemas.microsoft.com/office/powerpoint/2010/main" val="30539615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D33E525E-AAC7-4A60-A405-4416F04D9108}" type="datetimeFigureOut">
              <a:rPr lang="ru-RU" smtClean="0"/>
              <a:t>20.08.2021</a:t>
            </a:fld>
            <a:endParaRPr lang="ru-RU"/>
          </a:p>
        </p:txBody>
      </p:sp>
      <p:sp>
        <p:nvSpPr>
          <p:cNvPr id="5" name="Footer Placeholder 4"/>
          <p:cNvSpPr>
            <a:spLocks noGrp="1"/>
          </p:cNvSpPr>
          <p:nvPr>
            <p:ph type="ftr" sz="quarter" idx="11"/>
          </p:nvPr>
        </p:nvSpPr>
        <p:spPr/>
        <p:txBody>
          <a:bodyPr/>
          <a:lstStyle/>
          <a:p>
            <a:endParaRPr lang="ru-RU"/>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CC4CD46-2C32-4E88-B3A8-6F84459610E0}" type="slidenum">
              <a:rPr lang="ru-RU" smtClean="0"/>
              <a:t>‹#›</a:t>
            </a:fld>
            <a:endParaRPr lang="ru-RU"/>
          </a:p>
        </p:txBody>
      </p:sp>
    </p:spTree>
    <p:extLst>
      <p:ext uri="{BB962C8B-B14F-4D97-AF65-F5344CB8AC3E}">
        <p14:creationId xmlns:p14="http://schemas.microsoft.com/office/powerpoint/2010/main" val="1243597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33E525E-AAC7-4A60-A405-4416F04D9108}" type="datetimeFigureOut">
              <a:rPr lang="ru-RU" smtClean="0"/>
              <a:t>20.08.2021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CC4CD46-2C32-4E88-B3A8-6F84459610E0}" type="slidenum">
              <a:rPr lang="ru-RU" smtClean="0"/>
              <a:t>‹#›</a:t>
            </a:fld>
            <a:endParaRPr lang="ru-RU"/>
          </a:p>
        </p:txBody>
      </p:sp>
    </p:spTree>
    <p:extLst>
      <p:ext uri="{BB962C8B-B14F-4D97-AF65-F5344CB8AC3E}">
        <p14:creationId xmlns:p14="http://schemas.microsoft.com/office/powerpoint/2010/main" val="226787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33E525E-AAC7-4A60-A405-4416F04D9108}" type="datetimeFigureOut">
              <a:rPr lang="ru-RU" smtClean="0"/>
              <a:t>20.08.2021</a:t>
            </a:fld>
            <a:endParaRPr lang="ru-RU"/>
          </a:p>
        </p:txBody>
      </p:sp>
      <p:sp>
        <p:nvSpPr>
          <p:cNvPr id="5" name="Footer Placeholder 4"/>
          <p:cNvSpPr>
            <a:spLocks noGrp="1"/>
          </p:cNvSpPr>
          <p:nvPr>
            <p:ph type="ftr" sz="quarter" idx="11"/>
          </p:nvPr>
        </p:nvSpPr>
        <p:spPr/>
        <p:txBody>
          <a:bodyPr/>
          <a:lstStyle/>
          <a:p>
            <a:endParaRPr lang="ru-R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CC4CD46-2C32-4E88-B3A8-6F84459610E0}" type="slidenum">
              <a:rPr lang="ru-RU" smtClean="0"/>
              <a:t>‹#›</a:t>
            </a:fld>
            <a:endParaRPr lang="ru-RU"/>
          </a:p>
        </p:txBody>
      </p:sp>
    </p:spTree>
    <p:extLst>
      <p:ext uri="{BB962C8B-B14F-4D97-AF65-F5344CB8AC3E}">
        <p14:creationId xmlns:p14="http://schemas.microsoft.com/office/powerpoint/2010/main" val="748119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33E525E-AAC7-4A60-A405-4416F04D9108}" type="datetimeFigureOut">
              <a:rPr lang="ru-RU" smtClean="0"/>
              <a:t>20.08.2021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CC4CD46-2C32-4E88-B3A8-6F84459610E0}" type="slidenum">
              <a:rPr lang="ru-RU" smtClean="0"/>
              <a:t>‹#›</a:t>
            </a:fld>
            <a:endParaRPr lang="ru-RU"/>
          </a:p>
        </p:txBody>
      </p:sp>
    </p:spTree>
    <p:extLst>
      <p:ext uri="{BB962C8B-B14F-4D97-AF65-F5344CB8AC3E}">
        <p14:creationId xmlns:p14="http://schemas.microsoft.com/office/powerpoint/2010/main" val="2617373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33E525E-AAC7-4A60-A405-4416F04D9108}" type="datetimeFigureOut">
              <a:rPr lang="ru-RU" smtClean="0"/>
              <a:t>20.08.2021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CCC4CD46-2C32-4E88-B3A8-6F84459610E0}" type="slidenum">
              <a:rPr lang="ru-RU" smtClean="0"/>
              <a:t>‹#›</a:t>
            </a:fld>
            <a:endParaRPr lang="ru-RU"/>
          </a:p>
        </p:txBody>
      </p:sp>
    </p:spTree>
    <p:extLst>
      <p:ext uri="{BB962C8B-B14F-4D97-AF65-F5344CB8AC3E}">
        <p14:creationId xmlns:p14="http://schemas.microsoft.com/office/powerpoint/2010/main" val="3395663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D33E525E-AAC7-4A60-A405-4416F04D9108}" type="datetimeFigureOut">
              <a:rPr lang="ru-RU" smtClean="0"/>
              <a:t>20.08.2021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CCC4CD46-2C32-4E88-B3A8-6F84459610E0}" type="slidenum">
              <a:rPr lang="ru-RU" smtClean="0"/>
              <a:t>‹#›</a:t>
            </a:fld>
            <a:endParaRPr lang="ru-RU"/>
          </a:p>
        </p:txBody>
      </p:sp>
    </p:spTree>
    <p:extLst>
      <p:ext uri="{BB962C8B-B14F-4D97-AF65-F5344CB8AC3E}">
        <p14:creationId xmlns:p14="http://schemas.microsoft.com/office/powerpoint/2010/main" val="3372862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3E525E-AAC7-4A60-A405-4416F04D9108}" type="datetimeFigureOut">
              <a:rPr lang="ru-RU" smtClean="0"/>
              <a:t>20.08.2021</a:t>
            </a:fld>
            <a:endParaRPr lang="ru-RU"/>
          </a:p>
        </p:txBody>
      </p:sp>
      <p:sp>
        <p:nvSpPr>
          <p:cNvPr id="3" name="Footer Placeholder 2"/>
          <p:cNvSpPr>
            <a:spLocks noGrp="1"/>
          </p:cNvSpPr>
          <p:nvPr>
            <p:ph type="ftr" sz="quarter" idx="11"/>
          </p:nvPr>
        </p:nvSpPr>
        <p:spPr/>
        <p:txBody>
          <a:bodyPr/>
          <a:lstStyle/>
          <a:p>
            <a:endParaRPr lang="ru-RU"/>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CCC4CD46-2C32-4E88-B3A8-6F84459610E0}" type="slidenum">
              <a:rPr lang="ru-RU" smtClean="0"/>
              <a:t>‹#›</a:t>
            </a:fld>
            <a:endParaRPr lang="ru-RU"/>
          </a:p>
        </p:txBody>
      </p:sp>
    </p:spTree>
    <p:extLst>
      <p:ext uri="{BB962C8B-B14F-4D97-AF65-F5344CB8AC3E}">
        <p14:creationId xmlns:p14="http://schemas.microsoft.com/office/powerpoint/2010/main" val="2188390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33E525E-AAC7-4A60-A405-4416F04D9108}" type="datetimeFigureOut">
              <a:rPr lang="ru-RU" smtClean="0"/>
              <a:t>20.08.2021</a:t>
            </a:fld>
            <a:endParaRPr lang="ru-RU"/>
          </a:p>
        </p:txBody>
      </p:sp>
      <p:sp>
        <p:nvSpPr>
          <p:cNvPr id="6" name="Footer Placeholder 5"/>
          <p:cNvSpPr>
            <a:spLocks noGrp="1"/>
          </p:cNvSpPr>
          <p:nvPr>
            <p:ph type="ftr" sz="quarter" idx="11"/>
          </p:nvPr>
        </p:nvSpPr>
        <p:spPr/>
        <p:txBody>
          <a:bodyPr/>
          <a:lstStyle/>
          <a:p>
            <a:endParaRPr lang="ru-R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CC4CD46-2C32-4E88-B3A8-6F84459610E0}" type="slidenum">
              <a:rPr lang="ru-RU" smtClean="0"/>
              <a:t>‹#›</a:t>
            </a:fld>
            <a:endParaRPr lang="ru-RU"/>
          </a:p>
        </p:txBody>
      </p:sp>
    </p:spTree>
    <p:extLst>
      <p:ext uri="{BB962C8B-B14F-4D97-AF65-F5344CB8AC3E}">
        <p14:creationId xmlns:p14="http://schemas.microsoft.com/office/powerpoint/2010/main" val="3733900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ru-RU" smtClean="0"/>
              <a:t>Вставка рисунка</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33E525E-AAC7-4A60-A405-4416F04D9108}" type="datetimeFigureOut">
              <a:rPr lang="ru-RU" smtClean="0"/>
              <a:t>20.08.2021</a:t>
            </a:fld>
            <a:endParaRPr lang="ru-RU"/>
          </a:p>
        </p:txBody>
      </p:sp>
      <p:sp>
        <p:nvSpPr>
          <p:cNvPr id="6" name="Footer Placeholder 5"/>
          <p:cNvSpPr>
            <a:spLocks noGrp="1"/>
          </p:cNvSpPr>
          <p:nvPr>
            <p:ph type="ftr" sz="quarter" idx="11"/>
          </p:nvPr>
        </p:nvSpPr>
        <p:spPr/>
        <p:txBody>
          <a:bodyPr/>
          <a:lstStyle/>
          <a:p>
            <a:endParaRPr lang="ru-R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CC4CD46-2C32-4E88-B3A8-6F84459610E0}" type="slidenum">
              <a:rPr lang="ru-RU" smtClean="0"/>
              <a:t>‹#›</a:t>
            </a:fld>
            <a:endParaRPr lang="ru-RU"/>
          </a:p>
        </p:txBody>
      </p:sp>
    </p:spTree>
    <p:extLst>
      <p:ext uri="{BB962C8B-B14F-4D97-AF65-F5344CB8AC3E}">
        <p14:creationId xmlns:p14="http://schemas.microsoft.com/office/powerpoint/2010/main" val="3714678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D33E525E-AAC7-4A60-A405-4416F04D9108}" type="datetimeFigureOut">
              <a:rPr lang="ru-RU" smtClean="0"/>
              <a:t>20.08.2021</a:t>
            </a:fld>
            <a:endParaRPr lang="ru-RU"/>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ru-RU"/>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CCC4CD46-2C32-4E88-B3A8-6F84459610E0}" type="slidenum">
              <a:rPr lang="ru-RU" smtClean="0"/>
              <a:t>‹#›</a:t>
            </a:fld>
            <a:endParaRPr lang="ru-RU"/>
          </a:p>
        </p:txBody>
      </p:sp>
    </p:spTree>
    <p:extLst>
      <p:ext uri="{BB962C8B-B14F-4D97-AF65-F5344CB8AC3E}">
        <p14:creationId xmlns:p14="http://schemas.microsoft.com/office/powerpoint/2010/main" val="2107539396"/>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 id="2147483808" r:id="rId12"/>
    <p:sldLayoutId id="2147483809" r:id="rId13"/>
    <p:sldLayoutId id="2147483810" r:id="rId14"/>
    <p:sldLayoutId id="2147483811" r:id="rId15"/>
    <p:sldLayoutId id="2147483812" r:id="rId16"/>
    <p:sldLayoutId id="2147483813"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en-US" dirty="0" smtClean="0"/>
              <a:t>Environmental law as a branch of law</a:t>
            </a:r>
            <a:endParaRPr lang="ru-RU" dirty="0"/>
          </a:p>
        </p:txBody>
      </p:sp>
      <p:sp>
        <p:nvSpPr>
          <p:cNvPr id="3" name="Подзаголовок 2"/>
          <p:cNvSpPr>
            <a:spLocks noGrp="1"/>
          </p:cNvSpPr>
          <p:nvPr>
            <p:ph type="subTitle" idx="1"/>
          </p:nvPr>
        </p:nvSpPr>
        <p:spPr/>
        <p:txBody>
          <a:bodyPr/>
          <a:lstStyle/>
          <a:p>
            <a:r>
              <a:rPr lang="en-US" dirty="0" smtClean="0"/>
              <a:t>lecture topic №</a:t>
            </a:r>
            <a:r>
              <a:rPr lang="ru-RU" dirty="0" smtClean="0"/>
              <a:t>1</a:t>
            </a:r>
            <a:endParaRPr lang="en-US" dirty="0" smtClean="0"/>
          </a:p>
          <a:p>
            <a:endParaRPr lang="en-US" dirty="0" err="1" smtClean="0"/>
          </a:p>
        </p:txBody>
      </p:sp>
    </p:spTree>
    <p:extLst>
      <p:ext uri="{BB962C8B-B14F-4D97-AF65-F5344CB8AC3E}">
        <p14:creationId xmlns:p14="http://schemas.microsoft.com/office/powerpoint/2010/main" val="36295614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The  principles of environmental law</a:t>
            </a:r>
            <a:endParaRPr lang="ru-RU" dirty="0"/>
          </a:p>
        </p:txBody>
      </p:sp>
      <p:sp>
        <p:nvSpPr>
          <p:cNvPr id="3" name="Объект 2"/>
          <p:cNvSpPr>
            <a:spLocks noGrp="1"/>
          </p:cNvSpPr>
          <p:nvPr>
            <p:ph idx="1"/>
          </p:nvPr>
        </p:nvSpPr>
        <p:spPr/>
        <p:txBody>
          <a:bodyPr>
            <a:normAutofit fontScale="70000" lnSpcReduction="20000"/>
          </a:bodyPr>
          <a:lstStyle/>
          <a:p>
            <a:r>
              <a:rPr lang="en-US" dirty="0" smtClean="0"/>
              <a:t>9) application of best of clean and resource-saving technologies in the natural resources utilization and the environmental modification;</a:t>
            </a:r>
          </a:p>
          <a:p>
            <a:r>
              <a:rPr lang="en-US" dirty="0" smtClean="0"/>
              <a:t>       10) cooperation, coordination and transparency of the activities of the government bodies for the environment protection; </a:t>
            </a:r>
          </a:p>
          <a:p>
            <a:r>
              <a:rPr lang="en-US" dirty="0" smtClean="0"/>
              <a:t>      11) nature users stimulation to prevent, reduce and eliminate pollution of the environment, waste reduction;</a:t>
            </a:r>
          </a:p>
          <a:p>
            <a:r>
              <a:rPr lang="en-US" dirty="0" smtClean="0"/>
              <a:t>      12) priority of use of production and consumption wastes as secondary resources;</a:t>
            </a:r>
          </a:p>
          <a:p>
            <a:r>
              <a:rPr lang="en-US" dirty="0" smtClean="0"/>
              <a:t>      13) the availability of environmental information;</a:t>
            </a:r>
          </a:p>
          <a:p>
            <a:r>
              <a:rPr lang="en-US" dirty="0" smtClean="0"/>
              <a:t>       14) ensuring of the national interests in the natural resources utilization and the environmental modification; </a:t>
            </a:r>
          </a:p>
          <a:p>
            <a:r>
              <a:rPr lang="en-US" dirty="0" smtClean="0"/>
              <a:t>      15) harmonization of environmental legislation of the Republic of Kazakhstan with the principles and norms of international Law;</a:t>
            </a:r>
          </a:p>
          <a:p>
            <a:r>
              <a:rPr lang="en-US" dirty="0" smtClean="0"/>
              <a:t>      16) the presumption of environmental hazards of economic and other activities, and mandatory assessment of the environmental modification and human health for the taking the decision on its implementation.</a:t>
            </a:r>
          </a:p>
          <a:p>
            <a:endParaRPr lang="ru-RU" dirty="0"/>
          </a:p>
        </p:txBody>
      </p:sp>
    </p:spTree>
    <p:extLst>
      <p:ext uri="{BB962C8B-B14F-4D97-AF65-F5344CB8AC3E}">
        <p14:creationId xmlns:p14="http://schemas.microsoft.com/office/powerpoint/2010/main" val="1262357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a:t>
            </a:r>
            <a:r>
              <a:rPr lang="en-US" dirty="0" smtClean="0"/>
              <a:t>he system of environmental law </a:t>
            </a:r>
            <a:endParaRPr lang="ru-RU" dirty="0"/>
          </a:p>
        </p:txBody>
      </p:sp>
      <p:sp>
        <p:nvSpPr>
          <p:cNvPr id="3" name="Объект 2"/>
          <p:cNvSpPr>
            <a:spLocks noGrp="1"/>
          </p:cNvSpPr>
          <p:nvPr>
            <p:ph idx="1"/>
          </p:nvPr>
        </p:nvSpPr>
        <p:spPr/>
        <p:txBody>
          <a:bodyPr/>
          <a:lstStyle/>
          <a:p>
            <a:r>
              <a:rPr lang="en-US" dirty="0" smtClean="0"/>
              <a:t>Under the system of environmental law refers to the structure of the basic elements, parts of the industry - sub-sectors, institutions and norms.</a:t>
            </a:r>
          </a:p>
          <a:p>
            <a:r>
              <a:rPr lang="en-US" dirty="0" smtClean="0"/>
              <a:t>Environmental law exists in three capacities: as a branch of law (the legislator), subject matter (the teacher) and discipline (scientist).</a:t>
            </a:r>
          </a:p>
          <a:p>
            <a:r>
              <a:rPr lang="en-US" dirty="0" smtClean="0"/>
              <a:t>Thus, environmental law is a body of law based on ecological and legal ideas and principles governing public property relationships of natural resources, to ensure the rational use of natural resources and protection of the environment from harmful influences</a:t>
            </a:r>
            <a:endParaRPr lang="ru-RU" dirty="0"/>
          </a:p>
        </p:txBody>
      </p:sp>
    </p:spTree>
    <p:extLst>
      <p:ext uri="{BB962C8B-B14F-4D97-AF65-F5344CB8AC3E}">
        <p14:creationId xmlns:p14="http://schemas.microsoft.com/office/powerpoint/2010/main" val="2558804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 </a:t>
            </a:r>
            <a:r>
              <a:rPr lang="ru-RU" dirty="0" smtClean="0"/>
              <a:t/>
            </a:r>
            <a:br>
              <a:rPr lang="ru-RU" dirty="0" smtClean="0"/>
            </a:br>
            <a:r>
              <a:rPr lang="en-US" dirty="0" smtClean="0"/>
              <a:t>Plan of lecture topic №</a:t>
            </a:r>
            <a:r>
              <a:rPr lang="ru-RU" dirty="0" smtClean="0"/>
              <a:t>1</a:t>
            </a:r>
            <a:r>
              <a:rPr lang="en-US" dirty="0" smtClean="0"/>
              <a:t/>
            </a:r>
            <a:br>
              <a:rPr lang="en-US" dirty="0" smtClean="0"/>
            </a:br>
            <a:r>
              <a:rPr lang="en-US" dirty="0" smtClean="0"/>
              <a:t/>
            </a:r>
            <a:br>
              <a:rPr lang="en-US" dirty="0" smtClean="0"/>
            </a:br>
            <a:endParaRPr lang="ru-RU" dirty="0"/>
          </a:p>
        </p:txBody>
      </p:sp>
      <p:sp>
        <p:nvSpPr>
          <p:cNvPr id="3" name="Объект 2"/>
          <p:cNvSpPr>
            <a:spLocks noGrp="1"/>
          </p:cNvSpPr>
          <p:nvPr>
            <p:ph idx="1"/>
          </p:nvPr>
        </p:nvSpPr>
        <p:spPr/>
        <p:txBody>
          <a:bodyPr/>
          <a:lstStyle/>
          <a:p>
            <a:r>
              <a:rPr lang="en-US" dirty="0" smtClean="0"/>
              <a:t>1. Environmental law as a branch of law</a:t>
            </a:r>
          </a:p>
          <a:p>
            <a:r>
              <a:rPr lang="en-US" dirty="0" smtClean="0"/>
              <a:t>1.1. Subject</a:t>
            </a:r>
          </a:p>
          <a:p>
            <a:r>
              <a:rPr lang="en-US" dirty="0" smtClean="0"/>
              <a:t>1.2. Open ecological relations</a:t>
            </a:r>
          </a:p>
          <a:p>
            <a:r>
              <a:rPr lang="en-US" dirty="0" smtClean="0"/>
              <a:t>1.3. Methods of legal regulation</a:t>
            </a:r>
          </a:p>
          <a:p>
            <a:r>
              <a:rPr lang="en-US" dirty="0" smtClean="0"/>
              <a:t>1.4. System</a:t>
            </a:r>
          </a:p>
          <a:p>
            <a:r>
              <a:rPr lang="en-US" dirty="0" smtClean="0"/>
              <a:t>1.5. principles</a:t>
            </a:r>
          </a:p>
          <a:p>
            <a:endParaRPr lang="ru-RU" dirty="0"/>
          </a:p>
        </p:txBody>
      </p:sp>
    </p:spTree>
    <p:extLst>
      <p:ext uri="{BB962C8B-B14F-4D97-AF65-F5344CB8AC3E}">
        <p14:creationId xmlns:p14="http://schemas.microsoft.com/office/powerpoint/2010/main" val="1295454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Environmental law as a branch of law</a:t>
            </a:r>
            <a:br>
              <a:rPr lang="en-US" dirty="0" smtClean="0"/>
            </a:br>
            <a:endParaRPr lang="ru-RU" dirty="0"/>
          </a:p>
        </p:txBody>
      </p:sp>
      <p:sp>
        <p:nvSpPr>
          <p:cNvPr id="3" name="Объект 2"/>
          <p:cNvSpPr>
            <a:spLocks noGrp="1"/>
          </p:cNvSpPr>
          <p:nvPr>
            <p:ph idx="1"/>
          </p:nvPr>
        </p:nvSpPr>
        <p:spPr/>
        <p:txBody>
          <a:bodyPr>
            <a:normAutofit/>
          </a:bodyPr>
          <a:lstStyle/>
          <a:p>
            <a:r>
              <a:rPr lang="en-US" dirty="0" smtClean="0"/>
              <a:t>What would this or that body of law has been recognized as a branch of law, it must meet certain requirements. As such, in the Kazakh legal science is called the presence of the homogeneous range of public relations regulated by law, a special state interest in their regulation, the availability of the method of legal regulation of corresponding relations and well-developed regulatory and legal framework, </a:t>
            </a:r>
            <a:r>
              <a:rPr lang="en-US" dirty="0" err="1" smtClean="0"/>
              <a:t>ie</a:t>
            </a:r>
            <a:r>
              <a:rPr lang="en-US" dirty="0" smtClean="0"/>
              <a:t> sources of law. What would this or that body of law has been recognized as a branch of law, it must meet certain requirements. As such, in the Kazakh legal science is called the presence of the homogeneous range of public relations regulated by law, a special state interest in their regulation, the availability of the method of legal regulation of corresponding relations and well-developed regulatory and legal framework, </a:t>
            </a:r>
            <a:r>
              <a:rPr lang="en-US" dirty="0" err="1" smtClean="0"/>
              <a:t>ie</a:t>
            </a:r>
            <a:r>
              <a:rPr lang="en-US" dirty="0" smtClean="0"/>
              <a:t> sources of law.</a:t>
            </a:r>
            <a:endParaRPr lang="ru-RU" dirty="0"/>
          </a:p>
        </p:txBody>
      </p:sp>
    </p:spTree>
    <p:extLst>
      <p:ext uri="{BB962C8B-B14F-4D97-AF65-F5344CB8AC3E}">
        <p14:creationId xmlns:p14="http://schemas.microsoft.com/office/powerpoint/2010/main" val="1511154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S</a:t>
            </a:r>
            <a:r>
              <a:rPr lang="en-US" dirty="0" smtClean="0"/>
              <a:t>ubject of environmental law</a:t>
            </a:r>
            <a:endParaRPr lang="ru-RU" dirty="0"/>
          </a:p>
        </p:txBody>
      </p:sp>
      <p:sp>
        <p:nvSpPr>
          <p:cNvPr id="3" name="Объект 2"/>
          <p:cNvSpPr>
            <a:spLocks noGrp="1"/>
          </p:cNvSpPr>
          <p:nvPr>
            <p:ph idx="1"/>
          </p:nvPr>
        </p:nvSpPr>
        <p:spPr/>
        <p:txBody>
          <a:bodyPr>
            <a:normAutofit/>
          </a:bodyPr>
          <a:lstStyle/>
          <a:p>
            <a:r>
              <a:rPr lang="en-US" dirty="0" smtClean="0"/>
              <a:t>The scientific and educational literature on environmental law in the two groups traditionally distinguished public relations as its subject – the use of natural resources and environmental protection.</a:t>
            </a:r>
            <a:endParaRPr lang="ru-RU" dirty="0" smtClean="0"/>
          </a:p>
          <a:p>
            <a:r>
              <a:rPr lang="en-US" dirty="0" smtClean="0"/>
              <a:t>Indeed, the two groups mentioned relations are generally recognized, and, above all, they form the subject of environmental law. But, in response to public demand, formed by environmental law of Kazakhstan regulates some other relationships that go beyond the traditional. This property relations on natural objects and resources and relationships for the protection of environmental rights and legitimate interests of man and citizen.</a:t>
            </a:r>
            <a:endParaRPr lang="ru-RU" dirty="0"/>
          </a:p>
        </p:txBody>
      </p:sp>
    </p:spTree>
    <p:extLst>
      <p:ext uri="{BB962C8B-B14F-4D97-AF65-F5344CB8AC3E}">
        <p14:creationId xmlns:p14="http://schemas.microsoft.com/office/powerpoint/2010/main" val="2738702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S</a:t>
            </a:r>
            <a:r>
              <a:rPr lang="en-US" dirty="0" smtClean="0"/>
              <a:t>ubject of environmental law</a:t>
            </a:r>
            <a:endParaRPr lang="ru-RU" dirty="0"/>
          </a:p>
        </p:txBody>
      </p:sp>
      <p:sp>
        <p:nvSpPr>
          <p:cNvPr id="3" name="Объект 2"/>
          <p:cNvSpPr>
            <a:spLocks noGrp="1"/>
          </p:cNvSpPr>
          <p:nvPr>
            <p:ph idx="1"/>
          </p:nvPr>
        </p:nvSpPr>
        <p:spPr/>
        <p:txBody>
          <a:bodyPr>
            <a:normAutofit/>
          </a:bodyPr>
          <a:lstStyle/>
          <a:p>
            <a:r>
              <a:rPr lang="en-US" dirty="0" smtClean="0"/>
              <a:t>Thus, taking into account the interests and needs of the person and the citizen in the area of interaction between society and nature, mediated by the right, the subject of modern Kazakh environmental law form a relationship:</a:t>
            </a:r>
          </a:p>
          <a:p>
            <a:r>
              <a:rPr lang="en-US" dirty="0" smtClean="0"/>
              <a:t>- Ownership of natural objects and resources;</a:t>
            </a:r>
          </a:p>
          <a:p>
            <a:r>
              <a:rPr lang="en-US" dirty="0" smtClean="0"/>
              <a:t>- For Nature;</a:t>
            </a:r>
          </a:p>
          <a:p>
            <a:r>
              <a:rPr lang="en-US" dirty="0" smtClean="0"/>
              <a:t>- To protect the environment from various forms of degradation and</a:t>
            </a:r>
          </a:p>
          <a:p>
            <a:r>
              <a:rPr lang="en-US" dirty="0" smtClean="0"/>
              <a:t>- For the protection of environmental rights and lawful interests of individuals and legal entities.</a:t>
            </a:r>
          </a:p>
          <a:p>
            <a:endParaRPr lang="ru-RU" dirty="0"/>
          </a:p>
        </p:txBody>
      </p:sp>
    </p:spTree>
    <p:extLst>
      <p:ext uri="{BB962C8B-B14F-4D97-AF65-F5344CB8AC3E}">
        <p14:creationId xmlns:p14="http://schemas.microsoft.com/office/powerpoint/2010/main" val="3215533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subject of environmental law</a:t>
            </a:r>
            <a:endParaRPr lang="ru-RU" dirty="0"/>
          </a:p>
        </p:txBody>
      </p:sp>
      <p:sp>
        <p:nvSpPr>
          <p:cNvPr id="3" name="Объект 2"/>
          <p:cNvSpPr>
            <a:spLocks noGrp="1"/>
          </p:cNvSpPr>
          <p:nvPr>
            <p:ph idx="1"/>
          </p:nvPr>
        </p:nvSpPr>
        <p:spPr/>
        <p:txBody>
          <a:bodyPr/>
          <a:lstStyle/>
          <a:p>
            <a:r>
              <a:rPr lang="en-US" dirty="0" smtClean="0"/>
              <a:t>Under the object of ecological relationships are understood socially significant natural values, about which are formed and regulated by the right public relations. In modern legislation as independent objects such relations should be highlighted:</a:t>
            </a:r>
          </a:p>
          <a:p>
            <a:r>
              <a:rPr lang="en-US" dirty="0" smtClean="0"/>
              <a:t>Environment (nature);</a:t>
            </a:r>
          </a:p>
          <a:p>
            <a:r>
              <a:rPr lang="en-US" dirty="0" smtClean="0"/>
              <a:t>Natural complexes;</a:t>
            </a:r>
          </a:p>
          <a:p>
            <a:r>
              <a:rPr lang="en-US" dirty="0" smtClean="0"/>
              <a:t>Individual natural objects or resources.</a:t>
            </a:r>
          </a:p>
          <a:p>
            <a:endParaRPr lang="ru-RU" dirty="0"/>
          </a:p>
        </p:txBody>
      </p:sp>
    </p:spTree>
    <p:extLst>
      <p:ext uri="{BB962C8B-B14F-4D97-AF65-F5344CB8AC3E}">
        <p14:creationId xmlns:p14="http://schemas.microsoft.com/office/powerpoint/2010/main" val="2116365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O</a:t>
            </a:r>
            <a:r>
              <a:rPr lang="en-US" dirty="0" smtClean="0"/>
              <a:t>bjects of environmental relations</a:t>
            </a:r>
            <a:endParaRPr lang="ru-RU" dirty="0"/>
          </a:p>
        </p:txBody>
      </p:sp>
      <p:sp>
        <p:nvSpPr>
          <p:cNvPr id="3" name="Объект 2"/>
          <p:cNvSpPr>
            <a:spLocks noGrp="1"/>
          </p:cNvSpPr>
          <p:nvPr>
            <p:ph idx="1"/>
          </p:nvPr>
        </p:nvSpPr>
        <p:spPr/>
        <p:txBody>
          <a:bodyPr>
            <a:normAutofit fontScale="92500" lnSpcReduction="10000"/>
          </a:bodyPr>
          <a:lstStyle/>
          <a:p>
            <a:r>
              <a:rPr lang="en-US" dirty="0" smtClean="0"/>
              <a:t>the environment - a set of natural and cultural objects, including open air, the ozone layer of the Earth, surface and underground water, land, minerals, flora and fauna, as well as the climate in their interaction;</a:t>
            </a:r>
            <a:endParaRPr lang="ru-RU" dirty="0" smtClean="0"/>
          </a:p>
          <a:p>
            <a:r>
              <a:rPr lang="en-US" dirty="0"/>
              <a:t>n</a:t>
            </a:r>
            <a:r>
              <a:rPr lang="en-US" dirty="0" smtClean="0"/>
              <a:t>atural complexes - natural ecological systems and other natural objects and aggregate resources. Natural areas - Protected Areas (state natural reserves, national parks, resort and OE), special areas and other protected areas (water protection zone, sanitary protection zone), an inland sea, the continental shelf, a free economic zone.</a:t>
            </a:r>
            <a:endParaRPr lang="ru-RU" dirty="0" smtClean="0"/>
          </a:p>
          <a:p>
            <a:r>
              <a:rPr lang="en-US" dirty="0" smtClean="0"/>
              <a:t>natural objects - natural objects with boundaries, volume and mode of existence; </a:t>
            </a:r>
          </a:p>
          <a:p>
            <a:r>
              <a:rPr lang="en-US" dirty="0" smtClean="0"/>
              <a:t> natural resources - natural objects with customer value: land, minerals, water, flora and fauna;</a:t>
            </a:r>
          </a:p>
          <a:p>
            <a:endParaRPr lang="ru-RU" dirty="0"/>
          </a:p>
        </p:txBody>
      </p:sp>
    </p:spTree>
    <p:extLst>
      <p:ext uri="{BB962C8B-B14F-4D97-AF65-F5344CB8AC3E}">
        <p14:creationId xmlns:p14="http://schemas.microsoft.com/office/powerpoint/2010/main" val="1387789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Methods of legal regulation</a:t>
            </a:r>
            <a:br>
              <a:rPr lang="en-US" dirty="0" smtClean="0"/>
            </a:br>
            <a:endParaRPr lang="ru-RU" dirty="0"/>
          </a:p>
        </p:txBody>
      </p:sp>
      <p:sp>
        <p:nvSpPr>
          <p:cNvPr id="3" name="Объект 2"/>
          <p:cNvSpPr>
            <a:spLocks noGrp="1"/>
          </p:cNvSpPr>
          <p:nvPr>
            <p:ph idx="1"/>
          </p:nvPr>
        </p:nvSpPr>
        <p:spPr/>
        <p:txBody>
          <a:bodyPr>
            <a:normAutofit fontScale="85000" lnSpcReduction="20000"/>
          </a:bodyPr>
          <a:lstStyle/>
          <a:p>
            <a:r>
              <a:rPr lang="en-US" dirty="0" smtClean="0"/>
              <a:t>legal regulation method - a set of methods, techniques and forms of expression of specific regulatory properties and functions inherent in the rule of law in the industry. In legal science is allocated a number of methods - mandatory, permissive, promotion, etc.</a:t>
            </a:r>
          </a:p>
          <a:p>
            <a:r>
              <a:rPr lang="en-US" dirty="0" smtClean="0"/>
              <a:t>     The essence of the administrative-legal method is to establish regulations, permission, prohibition. In environmental law, administrative law mediated method in specific forms - rationing, examination, certification and others.</a:t>
            </a:r>
          </a:p>
          <a:p>
            <a:r>
              <a:rPr lang="en-US" dirty="0" smtClean="0"/>
              <a:t>     Civil-law method of legal regulation is based on the equality of the parties relationship. An example would be an agreement between the company, which produce waste production and transport company on transportation of waste to the objects of their utilization.</a:t>
            </a:r>
          </a:p>
          <a:p>
            <a:r>
              <a:rPr lang="en-US" dirty="0" smtClean="0"/>
              <a:t>     stimulation method is to establish provisions in the legislation aimed at stimulating subjects of environmental law as a rule of nature on its own initiative to adopt and implement measures for the effective implementation of environmental legislation requirements. For example, the establishment of tax and other incentives to enterprises in the implementation of low-waste and non-waste technologies and industries, using secondary resources.</a:t>
            </a:r>
          </a:p>
          <a:p>
            <a:endParaRPr lang="ru-RU" dirty="0"/>
          </a:p>
        </p:txBody>
      </p:sp>
    </p:spTree>
    <p:extLst>
      <p:ext uri="{BB962C8B-B14F-4D97-AF65-F5344CB8AC3E}">
        <p14:creationId xmlns:p14="http://schemas.microsoft.com/office/powerpoint/2010/main" val="2152736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The  principles of environmental law</a:t>
            </a:r>
            <a:endParaRPr lang="ru-RU" dirty="0"/>
          </a:p>
        </p:txBody>
      </p:sp>
      <p:sp>
        <p:nvSpPr>
          <p:cNvPr id="3" name="Объект 2"/>
          <p:cNvSpPr>
            <a:spLocks noGrp="1"/>
          </p:cNvSpPr>
          <p:nvPr>
            <p:ph idx="1"/>
          </p:nvPr>
        </p:nvSpPr>
        <p:spPr/>
        <p:txBody>
          <a:bodyPr>
            <a:normAutofit fontScale="85000" lnSpcReduction="20000"/>
          </a:bodyPr>
          <a:lstStyle/>
          <a:p>
            <a:r>
              <a:rPr lang="en-US" dirty="0" smtClean="0"/>
              <a:t> 1) ensuring of sustainable development of the Republic of Kazakhstan;</a:t>
            </a:r>
          </a:p>
          <a:p>
            <a:r>
              <a:rPr lang="en-US" dirty="0" smtClean="0"/>
              <a:t>      2) ensuring of environmental safety;</a:t>
            </a:r>
          </a:p>
          <a:p>
            <a:r>
              <a:rPr lang="en-US" dirty="0" smtClean="0"/>
              <a:t>      3) the ecosystem approach to the regulation of environmental relations;</a:t>
            </a:r>
          </a:p>
          <a:p>
            <a:r>
              <a:rPr lang="en-US" dirty="0" smtClean="0"/>
              <a:t>      4) government regulation in the scope of environment protection and governance of natural resources;</a:t>
            </a:r>
          </a:p>
          <a:p>
            <a:r>
              <a:rPr lang="en-US" dirty="0" smtClean="0"/>
              <a:t>      5) mandatory preventive measures to prevent pollution of the environment and causing her injury in any other forms;</a:t>
            </a:r>
          </a:p>
          <a:p>
            <a:r>
              <a:rPr lang="en-US" dirty="0" smtClean="0"/>
              <a:t>       6) the inevitability of punishment for violation of environmental Laws of the Republic of Kazakhstan; </a:t>
            </a:r>
          </a:p>
          <a:p>
            <a:r>
              <a:rPr lang="en-US" dirty="0" smtClean="0"/>
              <a:t>       7) mandatory compensation for damage, caused to the environment; </a:t>
            </a:r>
          </a:p>
          <a:p>
            <a:r>
              <a:rPr lang="en-US" dirty="0" smtClean="0"/>
              <a:t>       8) payment and authorization procedure of environmental impact; </a:t>
            </a:r>
          </a:p>
          <a:p>
            <a:pPr marL="0" indent="0">
              <a:buNone/>
            </a:pPr>
            <a:r>
              <a:rPr lang="en-US" dirty="0" smtClean="0"/>
              <a:t>      </a:t>
            </a:r>
            <a:endParaRPr lang="ru-RU" dirty="0"/>
          </a:p>
        </p:txBody>
      </p:sp>
    </p:spTree>
    <p:extLst>
      <p:ext uri="{BB962C8B-B14F-4D97-AF65-F5344CB8AC3E}">
        <p14:creationId xmlns:p14="http://schemas.microsoft.com/office/powerpoint/2010/main" val="21554973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конференц-зал)">
  <a:themeElements>
    <a:clrScheme name="Ион (конференц-зал)">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Ион (конференц-зал)">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конференц-зал)">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63</TotalTime>
  <Words>1165</Words>
  <Application>Microsoft Office PowerPoint</Application>
  <PresentationFormat>Широкоэкранный</PresentationFormat>
  <Paragraphs>58</Paragraphs>
  <Slides>11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11</vt:i4>
      </vt:variant>
    </vt:vector>
  </HeadingPairs>
  <TitlesOfParts>
    <vt:vector size="15" baseType="lpstr">
      <vt:lpstr>Arial</vt:lpstr>
      <vt:lpstr>Century Gothic</vt:lpstr>
      <vt:lpstr>Wingdings 3</vt:lpstr>
      <vt:lpstr>Ион (конференц-зал)</vt:lpstr>
      <vt:lpstr>Environmental law as a branch of law</vt:lpstr>
      <vt:lpstr>  Plan of lecture topic №1  </vt:lpstr>
      <vt:lpstr>Environmental law as a branch of law </vt:lpstr>
      <vt:lpstr>Subject of environmental law</vt:lpstr>
      <vt:lpstr>Subject of environmental law</vt:lpstr>
      <vt:lpstr>subject of environmental law</vt:lpstr>
      <vt:lpstr>Objects of environmental relations</vt:lpstr>
      <vt:lpstr>Methods of legal regulation </vt:lpstr>
      <vt:lpstr>The  principles of environmental law</vt:lpstr>
      <vt:lpstr>The  principles of environmental law</vt:lpstr>
      <vt:lpstr>The system of environmental law </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concept and legal regulation of environmental risks as a type of national risks of the Republic of Kazakhstan.</dc:title>
  <dc:creator>Пользователь Windows</dc:creator>
  <cp:lastModifiedBy>RePack by Diakov</cp:lastModifiedBy>
  <cp:revision>9</cp:revision>
  <dcterms:created xsi:type="dcterms:W3CDTF">2020-01-15T04:18:59Z</dcterms:created>
  <dcterms:modified xsi:type="dcterms:W3CDTF">2021-08-20T05:36:52Z</dcterms:modified>
</cp:coreProperties>
</file>